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0" r:id="rId4"/>
    <p:sldId id="257" r:id="rId5"/>
    <p:sldId id="261" r:id="rId6"/>
    <p:sldId id="262" r:id="rId7"/>
    <p:sldId id="266" r:id="rId8"/>
    <p:sldId id="267" r:id="rId9"/>
    <p:sldId id="270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69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24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23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55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135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968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3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538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867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169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A587-E4B4-42BB-98B4-D50E81F40D43}" type="datetimeFigureOut">
              <a:rPr lang="es-CO" smtClean="0"/>
              <a:t>22/04/2015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305C-BFDC-4624-899A-C055B94505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136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Priorización en investigación: cuáles son las diferencias</a:t>
            </a:r>
            <a:endParaRPr lang="es-C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Julián Urrutia</a:t>
            </a:r>
          </a:p>
          <a:p>
            <a:r>
              <a:rPr lang="es-CO" sz="2000" dirty="0" smtClean="0"/>
              <a:t>Candidato a PhD en políticas de salud y ética de poblaciones</a:t>
            </a:r>
          </a:p>
          <a:p>
            <a:r>
              <a:rPr lang="es-CO" sz="2400" dirty="0" smtClean="0"/>
              <a:t>Harvard </a:t>
            </a:r>
            <a:r>
              <a:rPr lang="es-CO" sz="2400" dirty="0" err="1" smtClean="0"/>
              <a:t>University</a:t>
            </a:r>
            <a:endParaRPr lang="es-CO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Publicidad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Explícitos sobre las </a:t>
            </a:r>
            <a:r>
              <a:rPr lang="es-CO" b="1" dirty="0" smtClean="0"/>
              <a:t>consideraciones</a:t>
            </a:r>
            <a:r>
              <a:rPr lang="es-CO" dirty="0" smtClean="0"/>
              <a:t> que se tienen en cuenta…</a:t>
            </a:r>
            <a:endParaRPr lang="es-CO" sz="4800" dirty="0" smtClean="0"/>
          </a:p>
          <a:p>
            <a:pPr marL="457200" lvl="1" indent="0">
              <a:buNone/>
            </a:pPr>
            <a:r>
              <a:rPr lang="es-CO" sz="2800" dirty="0" smtClean="0"/>
              <a:t>		… </a:t>
            </a:r>
            <a:r>
              <a:rPr lang="es-CO" dirty="0" smtClean="0"/>
              <a:t>su </a:t>
            </a:r>
            <a:r>
              <a:rPr lang="es-CO" b="1" dirty="0" smtClean="0"/>
              <a:t>importancia</a:t>
            </a:r>
            <a:r>
              <a:rPr lang="es-CO" dirty="0" smtClean="0"/>
              <a:t> relativa…</a:t>
            </a:r>
          </a:p>
          <a:p>
            <a:pPr marL="457200" lvl="1" indent="0">
              <a:buNone/>
            </a:pPr>
            <a:r>
              <a:rPr lang="es-CO" sz="2800" dirty="0" smtClean="0"/>
              <a:t>					…y cómo se </a:t>
            </a:r>
            <a:r>
              <a:rPr lang="es-CO" sz="2800" b="1" dirty="0" smtClean="0"/>
              <a:t>miden</a:t>
            </a:r>
          </a:p>
          <a:p>
            <a:r>
              <a:rPr lang="es-CO" dirty="0" smtClean="0"/>
              <a:t>¿Cuáles son los </a:t>
            </a:r>
            <a:r>
              <a:rPr lang="es-CO" b="1" dirty="0" smtClean="0"/>
              <a:t>canjes</a:t>
            </a:r>
            <a:r>
              <a:rPr lang="es-CO" dirty="0" smtClean="0"/>
              <a:t> </a:t>
            </a:r>
            <a:r>
              <a:rPr lang="es-CO" sz="2600" dirty="0" smtClean="0"/>
              <a:t>(concesiones)</a:t>
            </a:r>
            <a:r>
              <a:rPr lang="es-CO" dirty="0" smtClean="0"/>
              <a:t> que se están haciendo de cara a los </a:t>
            </a:r>
            <a:r>
              <a:rPr lang="es-CO" b="1" dirty="0" smtClean="0"/>
              <a:t>límites</a:t>
            </a:r>
            <a:r>
              <a:rPr lang="es-CO" dirty="0" smtClean="0"/>
              <a:t>?</a:t>
            </a:r>
          </a:p>
          <a:p>
            <a:pPr lvl="1"/>
            <a:r>
              <a:rPr lang="es-CO" dirty="0" smtClean="0"/>
              <a:t>Y cuáles son esos límites (ej. talento humano) </a:t>
            </a:r>
          </a:p>
          <a:p>
            <a:r>
              <a:rPr lang="es-CO" dirty="0" smtClean="0"/>
              <a:t>Mayor incertidumbre</a:t>
            </a:r>
          </a:p>
          <a:p>
            <a:pPr lvl="1"/>
            <a:r>
              <a:rPr lang="es-CO" dirty="0" smtClean="0"/>
              <a:t>Costo de la investigación</a:t>
            </a:r>
          </a:p>
          <a:p>
            <a:pPr lvl="1"/>
            <a:r>
              <a:rPr lang="es-CO" dirty="0" smtClean="0"/>
              <a:t>Potencial de éxito</a:t>
            </a:r>
          </a:p>
          <a:p>
            <a:pPr lvl="1"/>
            <a:r>
              <a:rPr lang="es-CO" dirty="0" smtClean="0"/>
              <a:t>Beneficio esperado</a:t>
            </a:r>
          </a:p>
          <a:p>
            <a:pPr lvl="1"/>
            <a:endParaRPr lang="es-CO" dirty="0" smtClean="0"/>
          </a:p>
          <a:p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Revisión y apelación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Plazo largo para compromiso recursos</a:t>
            </a:r>
          </a:p>
          <a:p>
            <a:pPr lvl="1"/>
            <a:r>
              <a:rPr lang="es-CO" dirty="0" smtClean="0"/>
              <a:t>La investigación toma años</a:t>
            </a:r>
          </a:p>
          <a:p>
            <a:r>
              <a:rPr lang="es-CO" dirty="0" smtClean="0"/>
              <a:t>Costos fijos altos</a:t>
            </a:r>
          </a:p>
          <a:p>
            <a:pPr lvl="1"/>
            <a:r>
              <a:rPr lang="es-CO" dirty="0" smtClean="0"/>
              <a:t>Ej. formación del talento humano necesario</a:t>
            </a:r>
          </a:p>
          <a:p>
            <a:r>
              <a:rPr lang="es-CO" dirty="0" smtClean="0"/>
              <a:t>Costos hundidos </a:t>
            </a:r>
          </a:p>
          <a:p>
            <a:pPr lvl="1"/>
            <a:r>
              <a:rPr lang="es-CO" dirty="0" smtClean="0"/>
              <a:t>“¡Ya casi!”</a:t>
            </a:r>
          </a:p>
          <a:p>
            <a:r>
              <a:rPr lang="es-CO" dirty="0" smtClean="0"/>
              <a:t>Pero… ¡necesidades de investigación son </a:t>
            </a:r>
            <a:r>
              <a:rPr lang="es-CO" b="1" smtClean="0"/>
              <a:t>dinámicas</a:t>
            </a:r>
            <a:r>
              <a:rPr lang="es-CO" smtClean="0"/>
              <a:t>!</a:t>
            </a: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Rectoría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Del proceso de priorización</a:t>
            </a:r>
          </a:p>
          <a:p>
            <a:r>
              <a:rPr lang="es-CO" dirty="0" smtClean="0"/>
              <a:t>Del proceso de implementación</a:t>
            </a:r>
          </a:p>
          <a:p>
            <a:r>
              <a:rPr lang="es-CO" dirty="0" smtClean="0"/>
              <a:t>Del proceso de evaluación</a:t>
            </a:r>
          </a:p>
          <a:p>
            <a:endParaRPr lang="es-CO" dirty="0"/>
          </a:p>
          <a:p>
            <a:r>
              <a:rPr lang="es-CO" dirty="0" smtClean="0"/>
              <a:t>Indicadores</a:t>
            </a:r>
          </a:p>
          <a:p>
            <a:pPr lvl="1"/>
            <a:r>
              <a:rPr lang="es-CO" dirty="0" smtClean="0"/>
              <a:t>Áreas temáticas?</a:t>
            </a:r>
            <a:endParaRPr lang="es-CO" dirty="0"/>
          </a:p>
          <a:p>
            <a:pPr lvl="1"/>
            <a:r>
              <a:rPr lang="es-CO" dirty="0" smtClean="0"/>
              <a:t>Preguntas de investigación?</a:t>
            </a:r>
          </a:p>
          <a:p>
            <a:pPr lvl="1"/>
            <a:r>
              <a:rPr lang="es-CO" dirty="0" smtClean="0"/>
              <a:t>Viabilidad?</a:t>
            </a:r>
          </a:p>
          <a:p>
            <a:pPr lvl="1"/>
            <a:r>
              <a:rPr lang="es-CO" dirty="0" smtClean="0"/>
              <a:t>Beneficios?</a:t>
            </a:r>
          </a:p>
          <a:p>
            <a:pPr lvl="1"/>
            <a:r>
              <a:rPr lang="es-CO" dirty="0" smtClean="0"/>
              <a:t>Volumen?</a:t>
            </a:r>
          </a:p>
          <a:p>
            <a:pPr lvl="1"/>
            <a:r>
              <a:rPr lang="es-CO" dirty="0" smtClean="0"/>
              <a:t>Calidad?</a:t>
            </a:r>
          </a:p>
          <a:p>
            <a:r>
              <a:rPr lang="es-CO" dirty="0" smtClean="0"/>
              <a:t>Prospectivo vs. Retrospectivo?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94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A4R: Responsables por ser razonables</a:t>
            </a:r>
            <a:br>
              <a:rPr lang="es-CO" dirty="0" smtClean="0"/>
            </a:br>
            <a:r>
              <a:rPr lang="es-CO" sz="4000" dirty="0" smtClean="0"/>
              <a:t>(Razonabilidad exigible)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Razonable: disposición de las partes a 			     encontrar términos de 				     </a:t>
            </a:r>
            <a:r>
              <a:rPr lang="es-CO" sz="4000" b="1" dirty="0" smtClean="0"/>
              <a:t>cooperación </a:t>
            </a:r>
            <a:r>
              <a:rPr lang="es-CO" sz="3000" b="1" dirty="0" smtClean="0"/>
              <a:t>mutuamente 			      </a:t>
            </a:r>
            <a:r>
              <a:rPr lang="es-CO" b="1" dirty="0" smtClean="0"/>
              <a:t>aceptables</a:t>
            </a:r>
          </a:p>
          <a:p>
            <a:pPr lvl="1"/>
            <a:r>
              <a:rPr lang="es-CO" dirty="0" smtClean="0"/>
              <a:t>Justificar las decisiones sobre los </a:t>
            </a:r>
            <a:r>
              <a:rPr lang="es-CO" b="1" dirty="0" smtClean="0"/>
              <a:t>límites</a:t>
            </a:r>
            <a:r>
              <a:rPr lang="es-CO" dirty="0" smtClean="0"/>
              <a:t> en término de buscar el </a:t>
            </a:r>
            <a:r>
              <a:rPr lang="es-CO" b="1" dirty="0" smtClean="0"/>
              <a:t>mejor uso</a:t>
            </a:r>
            <a:r>
              <a:rPr lang="es-CO" dirty="0" smtClean="0"/>
              <a:t> de los recursos disponibles para responder </a:t>
            </a:r>
            <a:r>
              <a:rPr lang="es-CO" b="1" dirty="0" smtClean="0"/>
              <a:t>a las necesidades de salud </a:t>
            </a:r>
            <a:r>
              <a:rPr lang="es-CO" dirty="0" smtClean="0"/>
              <a:t>de la población</a:t>
            </a:r>
          </a:p>
          <a:p>
            <a:pPr lvl="1"/>
            <a:r>
              <a:rPr lang="es-CO" dirty="0" smtClean="0"/>
              <a:t>Los </a:t>
            </a:r>
            <a:r>
              <a:rPr lang="es-CO" b="1" dirty="0" smtClean="0"/>
              <a:t>compromisos de valor </a:t>
            </a:r>
            <a:r>
              <a:rPr lang="es-CO" dirty="0" smtClean="0"/>
              <a:t>detrás de las decisiones deben estar </a:t>
            </a:r>
            <a:r>
              <a:rPr lang="es-CO" b="1" dirty="0" smtClean="0"/>
              <a:t>explícitos</a:t>
            </a:r>
          </a:p>
          <a:p>
            <a:pPr lvl="1"/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16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comprometidos</a:t>
            </a:r>
            <a:r>
              <a:rPr lang="en-US" dirty="0" smtClean="0"/>
              <a:t>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sz="2800" dirty="0" smtClean="0"/>
              <a:t>Priorización de </a:t>
            </a:r>
            <a:r>
              <a:rPr lang="es-CO" sz="2800" b="1" dirty="0" smtClean="0"/>
              <a:t>beneficios </a:t>
            </a:r>
            <a:r>
              <a:rPr lang="es-CO" sz="2800" dirty="0" smtClean="0"/>
              <a:t>en salud </a:t>
            </a:r>
          </a:p>
          <a:p>
            <a:pPr algn="ctr">
              <a:buFont typeface="Wingdings" pitchFamily="2" charset="2"/>
              <a:buChar char="à"/>
            </a:pPr>
            <a:r>
              <a:rPr lang="es-CO" sz="2800" dirty="0" smtClean="0">
                <a:sym typeface="Wingdings" panose="05000000000000000000" pitchFamily="2" charset="2"/>
              </a:rPr>
              <a:t> necesidades de salud</a:t>
            </a:r>
          </a:p>
          <a:p>
            <a:pPr marL="0" indent="0" algn="ctr">
              <a:buNone/>
            </a:pPr>
            <a:endParaRPr lang="es-CO" sz="28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s-CO" sz="2800" dirty="0" smtClean="0">
                <a:sym typeface="Wingdings" panose="05000000000000000000" pitchFamily="2" charset="2"/>
              </a:rPr>
              <a:t>Priorización de </a:t>
            </a:r>
            <a:r>
              <a:rPr lang="es-CO" sz="2800" b="1" dirty="0" smtClean="0">
                <a:sym typeface="Wingdings" panose="05000000000000000000" pitchFamily="2" charset="2"/>
              </a:rPr>
              <a:t>investigación</a:t>
            </a:r>
            <a:r>
              <a:rPr lang="es-CO" sz="2800" dirty="0" smtClean="0">
                <a:sym typeface="Wingdings" panose="05000000000000000000" pitchFamily="2" charset="2"/>
              </a:rPr>
              <a:t> en salud</a:t>
            </a:r>
          </a:p>
          <a:p>
            <a:pPr algn="ctr">
              <a:buFont typeface="Wingdings" pitchFamily="2" charset="2"/>
              <a:buChar char="à"/>
            </a:pPr>
            <a:r>
              <a:rPr lang="es-CO" sz="2800" dirty="0" smtClean="0">
                <a:sym typeface="Wingdings" panose="05000000000000000000" pitchFamily="2" charset="2"/>
              </a:rPr>
              <a:t> ¿necesidades de investigación?</a:t>
            </a:r>
          </a:p>
          <a:p>
            <a:pPr algn="ctr">
              <a:buFont typeface="Wingdings" pitchFamily="2" charset="2"/>
              <a:buChar char="à"/>
            </a:pPr>
            <a:endParaRPr lang="es-CO" sz="2800" dirty="0" smtClean="0">
              <a:sym typeface="Wingdings" panose="05000000000000000000" pitchFamily="2" charset="2"/>
            </a:endParaRPr>
          </a:p>
          <a:p>
            <a:pPr algn="ctr"/>
            <a:r>
              <a:rPr lang="es-CO" dirty="0" smtClean="0">
                <a:sym typeface="Wingdings" panose="05000000000000000000" pitchFamily="2" charset="2"/>
              </a:rPr>
              <a:t>Conocimiento que hace falta:</a:t>
            </a:r>
          </a:p>
          <a:p>
            <a:pPr lvl="1" algn="ctr"/>
            <a:r>
              <a:rPr lang="en-US" dirty="0" err="1" smtClean="0">
                <a:sym typeface="Wingdings" panose="05000000000000000000" pitchFamily="2" charset="2"/>
              </a:rPr>
              <a:t>Ciencias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báscias</a:t>
            </a:r>
            <a:endParaRPr lang="en-US" dirty="0" smtClean="0">
              <a:sym typeface="Wingdings" panose="05000000000000000000" pitchFamily="2" charset="2"/>
            </a:endParaRPr>
          </a:p>
          <a:p>
            <a:pPr lvl="1" algn="ctr"/>
            <a:r>
              <a:rPr lang="en-US" dirty="0" err="1" smtClean="0">
                <a:sym typeface="Wingdings" panose="05000000000000000000" pitchFamily="2" charset="2"/>
              </a:rPr>
              <a:t>Ciencias</a:t>
            </a:r>
            <a:r>
              <a:rPr lang="en-US" dirty="0" smtClean="0">
                <a:sym typeface="Wingdings" panose="05000000000000000000" pitchFamily="2" charset="2"/>
              </a:rPr>
              <a:t> de </a:t>
            </a:r>
            <a:r>
              <a:rPr lang="en-US" dirty="0" err="1" smtClean="0">
                <a:sym typeface="Wingdings" panose="05000000000000000000" pitchFamily="2" charset="2"/>
              </a:rPr>
              <a:t>translacionales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 algn="ctr"/>
            <a:r>
              <a:rPr lang="en-US" dirty="0" err="1" smtClean="0">
                <a:sym typeface="Wingdings" panose="05000000000000000000" pitchFamily="2" charset="2"/>
              </a:rPr>
              <a:t>Ciencia</a:t>
            </a:r>
            <a:r>
              <a:rPr lang="en-US" dirty="0" smtClean="0">
                <a:sym typeface="Wingdings" panose="05000000000000000000" pitchFamily="2" charset="2"/>
              </a:rPr>
              <a:t> de </a:t>
            </a:r>
            <a:r>
              <a:rPr lang="en-US" dirty="0" err="1" smtClean="0">
                <a:sym typeface="Wingdings" panose="05000000000000000000" pitchFamily="2" charset="2"/>
              </a:rPr>
              <a:t>implementación</a:t>
            </a:r>
            <a:endParaRPr lang="es-CO" dirty="0" smtClean="0">
              <a:sym typeface="Wingdings" panose="05000000000000000000" pitchFamily="2" charset="2"/>
            </a:endParaRPr>
          </a:p>
          <a:p>
            <a:pPr lvl="1" algn="ctr"/>
            <a:endParaRPr lang="es-CO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24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488"/>
            <a:ext cx="9144000" cy="549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5486400"/>
            <a:ext cx="4038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Población</a:t>
            </a:r>
            <a:r>
              <a:rPr lang="en-US" sz="2400" dirty="0" smtClean="0"/>
              <a:t>: ¿a </a:t>
            </a:r>
            <a:r>
              <a:rPr lang="en-US" sz="2400" dirty="0" err="1" smtClean="0"/>
              <a:t>quienes</a:t>
            </a:r>
            <a:r>
              <a:rPr lang="en-US" sz="2400" dirty="0" smtClean="0"/>
              <a:t> </a:t>
            </a:r>
            <a:r>
              <a:rPr lang="en-US" sz="2400" dirty="0" err="1" smtClean="0"/>
              <a:t>cubre</a:t>
            </a:r>
            <a:r>
              <a:rPr lang="en-US" sz="2400" dirty="0"/>
              <a:t>?</a:t>
            </a:r>
            <a:endParaRPr lang="es-CO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4886235"/>
            <a:ext cx="2514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Servicios</a:t>
            </a:r>
            <a:r>
              <a:rPr lang="en-US" sz="2400" dirty="0" smtClean="0"/>
              <a:t>: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servicios</a:t>
            </a:r>
            <a:r>
              <a:rPr lang="en-US" sz="2400" dirty="0" smtClean="0"/>
              <a:t> </a:t>
            </a:r>
            <a:r>
              <a:rPr lang="en-US" sz="2400" dirty="0" err="1" smtClean="0"/>
              <a:t>cubre</a:t>
            </a:r>
            <a:r>
              <a:rPr lang="en-US" sz="2400" dirty="0" smtClean="0"/>
              <a:t>?</a:t>
            </a:r>
          </a:p>
          <a:p>
            <a:endParaRPr lang="es-CO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2209800"/>
            <a:ext cx="14478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Costos</a:t>
            </a:r>
            <a:r>
              <a:rPr lang="en-US" sz="2400" dirty="0" smtClean="0"/>
              <a:t>: ¿</a:t>
            </a:r>
            <a:r>
              <a:rPr lang="en-US" sz="2400" dirty="0" err="1" smtClean="0"/>
              <a:t>qué</a:t>
            </a:r>
            <a:r>
              <a:rPr lang="en-US" sz="2400" dirty="0" smtClean="0"/>
              <a:t> % de los </a:t>
            </a:r>
            <a:r>
              <a:rPr lang="en-US" sz="2400" dirty="0" err="1" smtClean="0"/>
              <a:t>costos</a:t>
            </a:r>
            <a:r>
              <a:rPr lang="en-US" sz="2400" dirty="0" smtClean="0"/>
              <a:t> </a:t>
            </a:r>
            <a:r>
              <a:rPr lang="en-US" sz="2400" dirty="0" err="1" smtClean="0"/>
              <a:t>cubre</a:t>
            </a:r>
            <a:r>
              <a:rPr lang="en-US" sz="2400" dirty="0" smtClean="0"/>
              <a:t>?</a:t>
            </a:r>
            <a:endParaRPr lang="es-CO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75375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7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comprometidos</a:t>
            </a:r>
            <a:r>
              <a:rPr lang="en-US" dirty="0" smtClean="0"/>
              <a:t>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/>
              <a:t>Priorización de </a:t>
            </a:r>
            <a:r>
              <a:rPr lang="es-CO" sz="2800" b="1" dirty="0" smtClean="0"/>
              <a:t>intervenciones </a:t>
            </a:r>
            <a:r>
              <a:rPr lang="es-CO" sz="2800" dirty="0" smtClean="0"/>
              <a:t>en salud: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2400" dirty="0" smtClean="0">
                <a:sym typeface="Wingdings" panose="05000000000000000000" pitchFamily="2" charset="2"/>
              </a:rPr>
              <a:t>Aumentar la cobertura (o hacerla más equitativa)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2400" dirty="0" smtClean="0">
                <a:sym typeface="Wingdings" panose="05000000000000000000" pitchFamily="2" charset="2"/>
              </a:rPr>
              <a:t>Aumentar los beneficios (intervenciones)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2400" dirty="0" smtClean="0">
                <a:sym typeface="Wingdings" panose="05000000000000000000" pitchFamily="2" charset="2"/>
              </a:rPr>
              <a:t>Disminuir el costo que debe asumir cada individuo</a:t>
            </a:r>
          </a:p>
          <a:p>
            <a:r>
              <a:rPr lang="es-CO" sz="2800" dirty="0" smtClean="0">
                <a:sym typeface="Wingdings" panose="05000000000000000000" pitchFamily="2" charset="2"/>
              </a:rPr>
              <a:t>Priorización de </a:t>
            </a:r>
            <a:r>
              <a:rPr lang="es-CO" sz="2800" b="1" dirty="0" smtClean="0">
                <a:sym typeface="Wingdings" panose="05000000000000000000" pitchFamily="2" charset="2"/>
              </a:rPr>
              <a:t>investigación</a:t>
            </a:r>
            <a:r>
              <a:rPr lang="es-CO" sz="2800" dirty="0" smtClean="0">
                <a:sym typeface="Wingdings" panose="05000000000000000000" pitchFamily="2" charset="2"/>
              </a:rPr>
              <a:t> en salud: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O" sz="2400" dirty="0" smtClean="0">
                <a:sym typeface="Wingdings" panose="05000000000000000000" pitchFamily="2" charset="2"/>
              </a:rPr>
              <a:t>¿</a:t>
            </a:r>
            <a:r>
              <a:rPr lang="es-CO" sz="2400" b="1" dirty="0" smtClean="0">
                <a:sym typeface="Wingdings" panose="05000000000000000000" pitchFamily="2" charset="2"/>
              </a:rPr>
              <a:t>Evidencia</a:t>
            </a:r>
            <a:r>
              <a:rPr lang="es-CO" sz="2400" dirty="0" smtClean="0">
                <a:sym typeface="Wingdings" panose="05000000000000000000" pitchFamily="2" charset="2"/>
              </a:rPr>
              <a:t> sobre 1-3?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CO" sz="2000" dirty="0" smtClean="0">
                <a:sym typeface="Wingdings" panose="05000000000000000000" pitchFamily="2" charset="2"/>
              </a:rPr>
              <a:t>Mejorar toma de decisiones sobre priorización de beneficios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O" sz="2400" dirty="0" smtClean="0">
                <a:sym typeface="Wingdings" panose="05000000000000000000" pitchFamily="2" charset="2"/>
              </a:rPr>
              <a:t>¿</a:t>
            </a:r>
            <a:r>
              <a:rPr lang="es-CO" sz="2400" b="1" dirty="0" smtClean="0">
                <a:sym typeface="Wingdings" panose="05000000000000000000" pitchFamily="2" charset="2"/>
              </a:rPr>
              <a:t>Innovar</a:t>
            </a:r>
            <a:r>
              <a:rPr lang="es-CO" sz="2400" dirty="0" smtClean="0">
                <a:sym typeface="Wingdings" panose="05000000000000000000" pitchFamily="2" charset="2"/>
              </a:rPr>
              <a:t> en 1-3?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CO" sz="2000" dirty="0" smtClean="0">
                <a:sym typeface="Wingdings" panose="05000000000000000000" pitchFamily="2" charset="2"/>
              </a:rPr>
              <a:t>¿Expandir la frontera de posibilidades?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CO" sz="2000" dirty="0" smtClean="0">
                <a:sym typeface="Wingdings" panose="05000000000000000000" pitchFamily="2" charset="2"/>
              </a:rPr>
              <a:t>¿Expandir la frontera de producción?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14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consideraciones</a:t>
            </a:r>
            <a:r>
              <a:rPr lang="en-US" dirty="0" smtClean="0"/>
              <a:t> “</a:t>
            </a:r>
            <a:r>
              <a:rPr lang="en-US" dirty="0" err="1" smtClean="0"/>
              <a:t>admisibles</a:t>
            </a:r>
            <a:r>
              <a:rPr lang="en-US" dirty="0" smtClean="0"/>
              <a:t>”?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¿Importancia del problema de salud?</a:t>
            </a:r>
          </a:p>
          <a:p>
            <a:pPr lvl="1"/>
            <a:r>
              <a:rPr lang="es-CO" dirty="0" smtClean="0"/>
              <a:t>Incidencia, prevalencia, gravedad, distribución, etc.</a:t>
            </a:r>
          </a:p>
          <a:p>
            <a:r>
              <a:rPr lang="es-CO" dirty="0" smtClean="0"/>
              <a:t>¿Intervenciones disponibles?</a:t>
            </a:r>
          </a:p>
          <a:p>
            <a:pPr lvl="1"/>
            <a:r>
              <a:rPr lang="es-CO" dirty="0" smtClean="0"/>
              <a:t>Beneficio de nuevas innovaciones (ej. novedoso, sustituto, complementaria)</a:t>
            </a:r>
          </a:p>
          <a:p>
            <a:pPr lvl="1"/>
            <a:r>
              <a:rPr lang="es-CO" dirty="0" smtClean="0"/>
              <a:t>Seguridad, efectividad, costo-efectividad de intervenciones actuales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/>
              <a:t>beneficio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endParaRPr lang="en-US" dirty="0" smtClean="0"/>
          </a:p>
          <a:p>
            <a:pPr lvl="1"/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/>
              <a:t>éxito</a:t>
            </a:r>
            <a:endParaRPr lang="es-CO" dirty="0" smtClean="0"/>
          </a:p>
          <a:p>
            <a:r>
              <a:rPr lang="es-CO" dirty="0" smtClean="0"/>
              <a:t>¿Costo de oportunidad?</a:t>
            </a:r>
          </a:p>
          <a:p>
            <a:pPr lvl="1"/>
            <a:r>
              <a:rPr lang="es-CO" dirty="0" smtClean="0"/>
              <a:t>Ventaja absoluta vs. comparativa</a:t>
            </a:r>
          </a:p>
          <a:p>
            <a:pPr lvl="1"/>
            <a:r>
              <a:rPr lang="es-CO" dirty="0" smtClean="0"/>
              <a:t>Cuáles son los usos alternativos para esos recursos</a:t>
            </a:r>
          </a:p>
          <a:p>
            <a:pPr lvl="1"/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2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¿Hay consideraciones especiales?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sz="4000" dirty="0"/>
          </a:p>
          <a:p>
            <a:r>
              <a:rPr lang="es-CO" sz="4000" dirty="0" smtClean="0"/>
              <a:t>Valor de la </a:t>
            </a:r>
            <a:r>
              <a:rPr lang="es-CO" sz="4000" b="1" dirty="0" smtClean="0"/>
              <a:t>creatividad</a:t>
            </a:r>
            <a:endParaRPr lang="es-CO" dirty="0"/>
          </a:p>
          <a:p>
            <a:endParaRPr lang="es-CO" dirty="0" smtClean="0"/>
          </a:p>
          <a:p>
            <a:pPr marL="457200" lvl="1" indent="0">
              <a:buNone/>
            </a:pPr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0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¿Cuáles consideraciones son </a:t>
            </a:r>
            <a:r>
              <a:rPr lang="es-CO" b="1" dirty="0" smtClean="0"/>
              <a:t>inadmisibles</a:t>
            </a:r>
            <a:r>
              <a:rPr lang="es-CO" dirty="0" smtClean="0"/>
              <a:t>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Valor intrínseco del conocimiento</a:t>
            </a:r>
          </a:p>
          <a:p>
            <a:pPr marL="457200" lvl="1" indent="0">
              <a:buNone/>
            </a:pPr>
            <a:r>
              <a:rPr lang="es-CO" dirty="0" smtClean="0"/>
              <a:t>(“Es interesante”) </a:t>
            </a:r>
          </a:p>
          <a:p>
            <a:pPr marL="457200" lvl="1" indent="0">
              <a:buNone/>
            </a:pPr>
            <a:endParaRPr lang="es-CO" dirty="0" smtClean="0"/>
          </a:p>
          <a:p>
            <a:pPr marL="457200" lvl="1" indent="0" algn="ctr">
              <a:buNone/>
            </a:pPr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5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¿Participación?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Expertos / académicos</a:t>
            </a:r>
          </a:p>
          <a:p>
            <a:pPr lvl="1"/>
            <a:r>
              <a:rPr lang="es-CO" dirty="0" smtClean="0"/>
              <a:t>¿Conflictos de interés?</a:t>
            </a:r>
          </a:p>
          <a:p>
            <a:pPr lvl="1"/>
            <a:r>
              <a:rPr lang="es-CO" dirty="0" smtClean="0"/>
              <a:t>¿Consideraciones no-técnicas? </a:t>
            </a:r>
          </a:p>
          <a:p>
            <a:r>
              <a:rPr lang="es-CO" dirty="0" smtClean="0"/>
              <a:t>Público no-experto</a:t>
            </a:r>
          </a:p>
          <a:p>
            <a:pPr lvl="1"/>
            <a:r>
              <a:rPr lang="es-CO" dirty="0" smtClean="0"/>
              <a:t>¿</a:t>
            </a:r>
            <a:r>
              <a:rPr lang="es-CO" dirty="0" err="1" smtClean="0"/>
              <a:t>Tecnofilia</a:t>
            </a:r>
            <a:r>
              <a:rPr lang="es-CO" dirty="0" smtClean="0"/>
              <a:t>?</a:t>
            </a:r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533179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5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fbf733-a6c3-488d-a481-abc1b690c7db">AVMXRNAJRR5T-2109138803-379</_dlc_DocId>
    <_dlc_DocIdUrl xmlns="3bfbf733-a6c3-488d-a481-abc1b690c7db">
      <Url>https://www.ins.gov.co/_layouts/15/DocIdRedir.aspx?ID=AVMXRNAJRR5T-2109138803-379</Url>
      <Description>AVMXRNAJRR5T-2109138803-379</Description>
    </_dlc_DocIdUrl>
    <la106f1428ee45318db580f6c124e343 xmlns="cfdb3f1e-bf88-4bc4-9adb-b895a9aad7bb">
      <Terms xmlns="http://schemas.microsoft.com/office/infopath/2007/PartnerControls"/>
    </la106f1428ee45318db580f6c124e343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CBE5B99AB69B0458AA30D8E99725390" ma:contentTypeVersion="2" ma:contentTypeDescription="Crear nuevo documento." ma:contentTypeScope="" ma:versionID="681f804e20deb942e93913db567e92c6">
  <xsd:schema xmlns:xsd="http://www.w3.org/2001/XMLSchema" xmlns:xs="http://www.w3.org/2001/XMLSchema" xmlns:p="http://schemas.microsoft.com/office/2006/metadata/properties" xmlns:ns2="3bfbf733-a6c3-488d-a481-abc1b690c7db" xmlns:ns3="cfdb3f1e-bf88-4bc4-9adb-b895a9aad7bb" targetNamespace="http://schemas.microsoft.com/office/2006/metadata/properties" ma:root="true" ma:fieldsID="f146d09ab51ed56ba3bb02a6feef0b15" ns2:_="" ns3:_="">
    <xsd:import namespace="3bfbf733-a6c3-488d-a481-abc1b690c7db"/>
    <xsd:import namespace="cfdb3f1e-bf88-4bc4-9adb-b895a9aad7b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a106f1428ee45318db580f6c124e34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b3f1e-bf88-4bc4-9adb-b895a9aad7bb" elementFormDefault="qualified">
    <xsd:import namespace="http://schemas.microsoft.com/office/2006/documentManagement/types"/>
    <xsd:import namespace="http://schemas.microsoft.com/office/infopath/2007/PartnerControls"/>
    <xsd:element name="la106f1428ee45318db580f6c124e343" ma:index="12" nillable="true" ma:taxonomy="true" ma:internalName="la106f1428ee45318db580f6c124e343" ma:taxonomyFieldName="meta" ma:displayName="meta" ma:default="" ma:fieldId="{5a106f14-28ee-4531-8db5-80f6c124e343}" ma:sspId="db7c8d2a-9a43-4318-8fc1-f38eea5fd839" ma:termSetId="97093443-8426-460e-8536-6a0852648c4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BE392E-1A7A-44AC-B98F-9A894F1CBB0C}"/>
</file>

<file path=customXml/itemProps2.xml><?xml version="1.0" encoding="utf-8"?>
<ds:datastoreItem xmlns:ds="http://schemas.openxmlformats.org/officeDocument/2006/customXml" ds:itemID="{E66105FB-8FA6-4CD5-922D-89B2BEECB10E}"/>
</file>

<file path=customXml/itemProps3.xml><?xml version="1.0" encoding="utf-8"?>
<ds:datastoreItem xmlns:ds="http://schemas.openxmlformats.org/officeDocument/2006/customXml" ds:itemID="{404252BA-94F8-47D4-A97B-CBCADDCEABF7}"/>
</file>

<file path=customXml/itemProps4.xml><?xml version="1.0" encoding="utf-8"?>
<ds:datastoreItem xmlns:ds="http://schemas.openxmlformats.org/officeDocument/2006/customXml" ds:itemID="{BDDC9A89-4257-4EC4-BB82-937832F08A0E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375</Words>
  <Application>Microsoft Office PowerPoint</Application>
  <PresentationFormat>Presentación en pantalla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Priorización en investigación: cuáles son las diferencias</vt:lpstr>
      <vt:lpstr>A4R: Responsables por ser razonables (Razonabilidad exigible)</vt:lpstr>
      <vt:lpstr>¿A qué estamos comprometidos?</vt:lpstr>
      <vt:lpstr>Presentación de PowerPoint</vt:lpstr>
      <vt:lpstr>¿A qué estamos comprometidos?</vt:lpstr>
      <vt:lpstr>¿Cuáles son las consideraciones “admisibles”?</vt:lpstr>
      <vt:lpstr>¿Hay consideraciones especiales?</vt:lpstr>
      <vt:lpstr>¿Cuáles consideraciones son inadmisibles?</vt:lpstr>
      <vt:lpstr>¿Participación?</vt:lpstr>
      <vt:lpstr>Publicidad</vt:lpstr>
      <vt:lpstr>Revisión y apelación</vt:lpstr>
      <vt:lpstr>Rectoría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Urrutia</dc:creator>
  <cp:lastModifiedBy>INS</cp:lastModifiedBy>
  <cp:revision>23</cp:revision>
  <dcterms:created xsi:type="dcterms:W3CDTF">2015-04-22T11:18:40Z</dcterms:created>
  <dcterms:modified xsi:type="dcterms:W3CDTF">2015-04-22T17:53:08Z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0x010100BCBE5B99AB69B0458AA30D8E99725390</vt:lpwstr>
  </property>
  <property fmtid="{D5CDD505-2E9C-101B-9397-08002B2CF9AE}" pid="3" name="_dlc_DocIdItemGuid">
    <vt:lpwstr>c039079c-f446-4925-8022-1aa92918a5d9</vt:lpwstr>
  </property>
</Properties>
</file>